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handoutMasterIdLst>
    <p:handoutMasterId r:id="rId25"/>
  </p:handoutMasterIdLst>
  <p:sldIdLst>
    <p:sldId id="256" r:id="rId2"/>
    <p:sldId id="257" r:id="rId3"/>
    <p:sldId id="258" r:id="rId4"/>
    <p:sldId id="266" r:id="rId5"/>
    <p:sldId id="267" r:id="rId6"/>
    <p:sldId id="268" r:id="rId7"/>
    <p:sldId id="260" r:id="rId8"/>
    <p:sldId id="274" r:id="rId9"/>
    <p:sldId id="261" r:id="rId10"/>
    <p:sldId id="269" r:id="rId11"/>
    <p:sldId id="275" r:id="rId12"/>
    <p:sldId id="262" r:id="rId13"/>
    <p:sldId id="277" r:id="rId14"/>
    <p:sldId id="263" r:id="rId15"/>
    <p:sldId id="270" r:id="rId16"/>
    <p:sldId id="271" r:id="rId17"/>
    <p:sldId id="264" r:id="rId18"/>
    <p:sldId id="276" r:id="rId19"/>
    <p:sldId id="265" r:id="rId20"/>
    <p:sldId id="279" r:id="rId21"/>
    <p:sldId id="272" r:id="rId22"/>
    <p:sldId id="273" r:id="rId23"/>
    <p:sldId id="278" r:id="rId2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2D0DC1-542D-45A3-B910-F6CC7E795B6C}" v="264" dt="2019-03-12T00:48:50.80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 Murray" userId="9e3a99a7-e3e6-4115-904a-35577ce0ee4e" providerId="ADAL" clId="{322D0DC1-542D-45A3-B910-F6CC7E795B6C}"/>
    <pc:docChg chg="addSld modSld">
      <pc:chgData name="Paul Murray" userId="9e3a99a7-e3e6-4115-904a-35577ce0ee4e" providerId="ADAL" clId="{322D0DC1-542D-45A3-B910-F6CC7E795B6C}" dt="2019-03-12T00:49:47.569" v="271" actId="1076"/>
      <pc:docMkLst>
        <pc:docMk/>
      </pc:docMkLst>
      <pc:sldChg chg="modSp">
        <pc:chgData name="Paul Murray" userId="9e3a99a7-e3e6-4115-904a-35577ce0ee4e" providerId="ADAL" clId="{322D0DC1-542D-45A3-B910-F6CC7E795B6C}" dt="2019-03-12T00:37:03.383" v="2" actId="20577"/>
        <pc:sldMkLst>
          <pc:docMk/>
          <pc:sldMk cId="0" sldId="261"/>
        </pc:sldMkLst>
        <pc:spChg chg="mod">
          <ac:chgData name="Paul Murray" userId="9e3a99a7-e3e6-4115-904a-35577ce0ee4e" providerId="ADAL" clId="{322D0DC1-542D-45A3-B910-F6CC7E795B6C}" dt="2019-03-12T00:37:03.383" v="2" actId="20577"/>
          <ac:spMkLst>
            <pc:docMk/>
            <pc:sldMk cId="0" sldId="261"/>
            <ac:spMk id="13314" creationId="{CAEEE429-0882-4FA1-AD45-BE412BF6013C}"/>
          </ac:spMkLst>
        </pc:spChg>
      </pc:sldChg>
      <pc:sldChg chg="modSp">
        <pc:chgData name="Paul Murray" userId="9e3a99a7-e3e6-4115-904a-35577ce0ee4e" providerId="ADAL" clId="{322D0DC1-542D-45A3-B910-F6CC7E795B6C}" dt="2019-03-12T00:38:16.799" v="19" actId="20577"/>
        <pc:sldMkLst>
          <pc:docMk/>
          <pc:sldMk cId="0" sldId="263"/>
        </pc:sldMkLst>
        <pc:spChg chg="mod">
          <ac:chgData name="Paul Murray" userId="9e3a99a7-e3e6-4115-904a-35577ce0ee4e" providerId="ADAL" clId="{322D0DC1-542D-45A3-B910-F6CC7E795B6C}" dt="2019-03-12T00:37:42.553" v="8" actId="20577"/>
          <ac:spMkLst>
            <pc:docMk/>
            <pc:sldMk cId="0" sldId="263"/>
            <ac:spMk id="16386" creationId="{F98A3928-19A7-4B83-BBCC-9ACB62B78921}"/>
          </ac:spMkLst>
        </pc:spChg>
        <pc:spChg chg="mod">
          <ac:chgData name="Paul Murray" userId="9e3a99a7-e3e6-4115-904a-35577ce0ee4e" providerId="ADAL" clId="{322D0DC1-542D-45A3-B910-F6CC7E795B6C}" dt="2019-03-12T00:38:16.799" v="19" actId="20577"/>
          <ac:spMkLst>
            <pc:docMk/>
            <pc:sldMk cId="0" sldId="263"/>
            <ac:spMk id="16387" creationId="{8088EAB9-3349-4FC6-8011-2F4F37BC7F09}"/>
          </ac:spMkLst>
        </pc:spChg>
      </pc:sldChg>
      <pc:sldChg chg="modSp">
        <pc:chgData name="Paul Murray" userId="9e3a99a7-e3e6-4115-904a-35577ce0ee4e" providerId="ADAL" clId="{322D0DC1-542D-45A3-B910-F6CC7E795B6C}" dt="2019-03-12T00:39:12.203" v="22" actId="20577"/>
        <pc:sldMkLst>
          <pc:docMk/>
          <pc:sldMk cId="0" sldId="264"/>
        </pc:sldMkLst>
        <pc:spChg chg="mod">
          <ac:chgData name="Paul Murray" userId="9e3a99a7-e3e6-4115-904a-35577ce0ee4e" providerId="ADAL" clId="{322D0DC1-542D-45A3-B910-F6CC7E795B6C}" dt="2019-03-12T00:39:12.203" v="22" actId="20577"/>
          <ac:spMkLst>
            <pc:docMk/>
            <pc:sldMk cId="0" sldId="264"/>
            <ac:spMk id="19458" creationId="{49F21AF7-D4AA-426A-B550-9EBFC106E68F}"/>
          </ac:spMkLst>
        </pc:spChg>
      </pc:sldChg>
      <pc:sldChg chg="modSp">
        <pc:chgData name="Paul Murray" userId="9e3a99a7-e3e6-4115-904a-35577ce0ee4e" providerId="ADAL" clId="{322D0DC1-542D-45A3-B910-F6CC7E795B6C}" dt="2019-03-12T00:39:24.830" v="25" actId="20577"/>
        <pc:sldMkLst>
          <pc:docMk/>
          <pc:sldMk cId="0" sldId="265"/>
        </pc:sldMkLst>
        <pc:spChg chg="mod">
          <ac:chgData name="Paul Murray" userId="9e3a99a7-e3e6-4115-904a-35577ce0ee4e" providerId="ADAL" clId="{322D0DC1-542D-45A3-B910-F6CC7E795B6C}" dt="2019-03-12T00:39:24.830" v="25" actId="20577"/>
          <ac:spMkLst>
            <pc:docMk/>
            <pc:sldMk cId="0" sldId="265"/>
            <ac:spMk id="21506" creationId="{792733B7-1013-41DA-90B2-1C3E34C1C211}"/>
          </ac:spMkLst>
        </pc:spChg>
      </pc:sldChg>
      <pc:sldChg chg="modSp">
        <pc:chgData name="Paul Murray" userId="9e3a99a7-e3e6-4115-904a-35577ce0ee4e" providerId="ADAL" clId="{322D0DC1-542D-45A3-B910-F6CC7E795B6C}" dt="2019-03-12T00:37:14.043" v="5" actId="20577"/>
        <pc:sldMkLst>
          <pc:docMk/>
          <pc:sldMk cId="0" sldId="269"/>
        </pc:sldMkLst>
        <pc:spChg chg="mod">
          <ac:chgData name="Paul Murray" userId="9e3a99a7-e3e6-4115-904a-35577ce0ee4e" providerId="ADAL" clId="{322D0DC1-542D-45A3-B910-F6CC7E795B6C}" dt="2019-03-12T00:37:14.043" v="5" actId="20577"/>
          <ac:spMkLst>
            <pc:docMk/>
            <pc:sldMk cId="0" sldId="269"/>
            <ac:spMk id="11266" creationId="{2D4044C6-A4DF-47F0-877F-9E3F766B7240}"/>
          </ac:spMkLst>
        </pc:spChg>
      </pc:sldChg>
      <pc:sldChg chg="modSp add">
        <pc:chgData name="Paul Murray" userId="9e3a99a7-e3e6-4115-904a-35577ce0ee4e" providerId="ADAL" clId="{322D0DC1-542D-45A3-B910-F6CC7E795B6C}" dt="2019-03-12T00:41:10.205" v="172" actId="20577"/>
        <pc:sldMkLst>
          <pc:docMk/>
          <pc:sldMk cId="402717212" sldId="278"/>
        </pc:sldMkLst>
        <pc:spChg chg="mod">
          <ac:chgData name="Paul Murray" userId="9e3a99a7-e3e6-4115-904a-35577ce0ee4e" providerId="ADAL" clId="{322D0DC1-542D-45A3-B910-F6CC7E795B6C}" dt="2019-03-12T00:40:20.109" v="34" actId="20577"/>
          <ac:spMkLst>
            <pc:docMk/>
            <pc:sldMk cId="402717212" sldId="278"/>
            <ac:spMk id="2" creationId="{0478D4B0-DCA0-41E5-9917-30CCA0F56EC5}"/>
          </ac:spMkLst>
        </pc:spChg>
        <pc:spChg chg="mod">
          <ac:chgData name="Paul Murray" userId="9e3a99a7-e3e6-4115-904a-35577ce0ee4e" providerId="ADAL" clId="{322D0DC1-542D-45A3-B910-F6CC7E795B6C}" dt="2019-03-12T00:41:10.205" v="172" actId="20577"/>
          <ac:spMkLst>
            <pc:docMk/>
            <pc:sldMk cId="402717212" sldId="278"/>
            <ac:spMk id="3" creationId="{B298089C-EBD8-4F40-8672-3880F4265AC7}"/>
          </ac:spMkLst>
        </pc:spChg>
      </pc:sldChg>
      <pc:sldChg chg="modSp add">
        <pc:chgData name="Paul Murray" userId="9e3a99a7-e3e6-4115-904a-35577ce0ee4e" providerId="ADAL" clId="{322D0DC1-542D-45A3-B910-F6CC7E795B6C}" dt="2019-03-12T00:49:47.569" v="271" actId="1076"/>
        <pc:sldMkLst>
          <pc:docMk/>
          <pc:sldMk cId="4148562831" sldId="279"/>
        </pc:sldMkLst>
        <pc:spChg chg="mod">
          <ac:chgData name="Paul Murray" userId="9e3a99a7-e3e6-4115-904a-35577ce0ee4e" providerId="ADAL" clId="{322D0DC1-542D-45A3-B910-F6CC7E795B6C}" dt="2019-03-12T00:49:47.569" v="271" actId="1076"/>
          <ac:spMkLst>
            <pc:docMk/>
            <pc:sldMk cId="4148562831" sldId="279"/>
            <ac:spMk id="2" creationId="{9EC91CBF-AA74-407C-AC48-70A9DF665A79}"/>
          </ac:spMkLst>
        </pc:spChg>
        <pc:spChg chg="mod">
          <ac:chgData name="Paul Murray" userId="9e3a99a7-e3e6-4115-904a-35577ce0ee4e" providerId="ADAL" clId="{322D0DC1-542D-45A3-B910-F6CC7E795B6C}" dt="2019-03-12T00:49:43.138" v="270" actId="1076"/>
          <ac:spMkLst>
            <pc:docMk/>
            <pc:sldMk cId="4148562831" sldId="279"/>
            <ac:spMk id="3" creationId="{4B2DF245-E590-4FE5-A5E4-DD0CC53FBC8B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A2E133-8077-4364-B3A2-F9006CF89D2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A92F573-C18F-4771-8F74-7300692C95D7}">
      <dgm:prSet phldrT="[Text]"/>
      <dgm:spPr/>
      <dgm:t>
        <a:bodyPr/>
        <a:lstStyle/>
        <a:p>
          <a:r>
            <a:rPr lang="en-US" dirty="0"/>
            <a:t>CEO</a:t>
          </a:r>
        </a:p>
      </dgm:t>
    </dgm:pt>
    <dgm:pt modelId="{1EE6540B-4E10-4CF9-A654-A38E0EA669D8}" type="parTrans" cxnId="{9BA2CA52-EEBE-4F3E-820A-BCBDF7C83430}">
      <dgm:prSet/>
      <dgm:spPr/>
      <dgm:t>
        <a:bodyPr/>
        <a:lstStyle/>
        <a:p>
          <a:endParaRPr lang="en-US"/>
        </a:p>
      </dgm:t>
    </dgm:pt>
    <dgm:pt modelId="{0897EE80-A7A8-4F16-850B-CF1A97D416A2}" type="sibTrans" cxnId="{9BA2CA52-EEBE-4F3E-820A-BCBDF7C83430}">
      <dgm:prSet/>
      <dgm:spPr/>
      <dgm:t>
        <a:bodyPr/>
        <a:lstStyle/>
        <a:p>
          <a:endParaRPr lang="en-US"/>
        </a:p>
      </dgm:t>
    </dgm:pt>
    <dgm:pt modelId="{7D3E9D0F-3473-4723-AC41-8ADE12ADF859}">
      <dgm:prSet phldrT="[Text]"/>
      <dgm:spPr/>
      <dgm:t>
        <a:bodyPr/>
        <a:lstStyle/>
        <a:p>
          <a:r>
            <a:rPr lang="en-US" dirty="0"/>
            <a:t>VP Marketing</a:t>
          </a:r>
        </a:p>
      </dgm:t>
    </dgm:pt>
    <dgm:pt modelId="{1FB9E729-8F19-4245-8DCC-05676C4956EB}" type="parTrans" cxnId="{E8071BF5-CA04-490D-A526-E18F42C1D158}">
      <dgm:prSet/>
      <dgm:spPr/>
      <dgm:t>
        <a:bodyPr/>
        <a:lstStyle/>
        <a:p>
          <a:endParaRPr lang="en-US"/>
        </a:p>
      </dgm:t>
    </dgm:pt>
    <dgm:pt modelId="{10559CBC-ED98-4624-8F29-47BD630AE096}" type="sibTrans" cxnId="{E8071BF5-CA04-490D-A526-E18F42C1D158}">
      <dgm:prSet/>
      <dgm:spPr/>
      <dgm:t>
        <a:bodyPr/>
        <a:lstStyle/>
        <a:p>
          <a:endParaRPr lang="en-US"/>
        </a:p>
      </dgm:t>
    </dgm:pt>
    <dgm:pt modelId="{29DD47D7-89BA-4051-8EFD-0EB78A7AB94B}">
      <dgm:prSet phldrT="[Text]"/>
      <dgm:spPr/>
      <dgm:t>
        <a:bodyPr/>
        <a:lstStyle/>
        <a:p>
          <a:r>
            <a:rPr lang="en-US" dirty="0"/>
            <a:t>VP Operations</a:t>
          </a:r>
        </a:p>
      </dgm:t>
    </dgm:pt>
    <dgm:pt modelId="{C5C27137-D0B9-4358-8DBD-C9C17C1471C5}" type="parTrans" cxnId="{19971171-1F47-45B1-976A-03470DF000F6}">
      <dgm:prSet/>
      <dgm:spPr/>
      <dgm:t>
        <a:bodyPr/>
        <a:lstStyle/>
        <a:p>
          <a:endParaRPr lang="en-US"/>
        </a:p>
      </dgm:t>
    </dgm:pt>
    <dgm:pt modelId="{62E48364-7B06-4DBA-BF5D-23D29C9C438E}" type="sibTrans" cxnId="{19971171-1F47-45B1-976A-03470DF000F6}">
      <dgm:prSet/>
      <dgm:spPr/>
      <dgm:t>
        <a:bodyPr/>
        <a:lstStyle/>
        <a:p>
          <a:endParaRPr lang="en-US"/>
        </a:p>
      </dgm:t>
    </dgm:pt>
    <dgm:pt modelId="{D7A4992A-4CE6-4DB4-A9A7-44CEB2B5CECB}">
      <dgm:prSet phldrT="[Text]"/>
      <dgm:spPr/>
      <dgm:t>
        <a:bodyPr/>
        <a:lstStyle/>
        <a:p>
          <a:r>
            <a:rPr lang="en-US" dirty="0"/>
            <a:t>VP Finance</a:t>
          </a:r>
        </a:p>
      </dgm:t>
    </dgm:pt>
    <dgm:pt modelId="{F066B716-6D7A-45BE-89EE-F931629E1DCE}" type="parTrans" cxnId="{2A9184F5-BD60-4EEA-BFF9-9868F2A88543}">
      <dgm:prSet/>
      <dgm:spPr/>
      <dgm:t>
        <a:bodyPr/>
        <a:lstStyle/>
        <a:p>
          <a:endParaRPr lang="en-US"/>
        </a:p>
      </dgm:t>
    </dgm:pt>
    <dgm:pt modelId="{FEAC633C-8782-42FE-9E50-39BDB57FA006}" type="sibTrans" cxnId="{2A9184F5-BD60-4EEA-BFF9-9868F2A88543}">
      <dgm:prSet/>
      <dgm:spPr/>
      <dgm:t>
        <a:bodyPr/>
        <a:lstStyle/>
        <a:p>
          <a:endParaRPr lang="en-US"/>
        </a:p>
      </dgm:t>
    </dgm:pt>
    <dgm:pt modelId="{DA82C936-D885-4788-A5D5-A2F3F405413F}">
      <dgm:prSet phldrT="[Text]"/>
      <dgm:spPr/>
      <dgm:t>
        <a:bodyPr/>
        <a:lstStyle/>
        <a:p>
          <a:r>
            <a:rPr lang="en-US" dirty="0"/>
            <a:t>VP HR</a:t>
          </a:r>
        </a:p>
      </dgm:t>
    </dgm:pt>
    <dgm:pt modelId="{562FD4FE-684B-4AFC-9FBB-04CF139FFC1B}" type="parTrans" cxnId="{B657981D-5B8C-43FC-97A3-70B12FE38B94}">
      <dgm:prSet/>
      <dgm:spPr/>
      <dgm:t>
        <a:bodyPr/>
        <a:lstStyle/>
        <a:p>
          <a:endParaRPr lang="en-US"/>
        </a:p>
      </dgm:t>
    </dgm:pt>
    <dgm:pt modelId="{9A1A17C4-CB69-4C04-8226-1D0677BE4895}" type="sibTrans" cxnId="{B657981D-5B8C-43FC-97A3-70B12FE38B94}">
      <dgm:prSet/>
      <dgm:spPr/>
      <dgm:t>
        <a:bodyPr/>
        <a:lstStyle/>
        <a:p>
          <a:endParaRPr lang="en-US"/>
        </a:p>
      </dgm:t>
    </dgm:pt>
    <dgm:pt modelId="{D083F080-A2AB-4B83-92AB-0B9759382B20}">
      <dgm:prSet phldrT="[Text]"/>
      <dgm:spPr/>
      <dgm:t>
        <a:bodyPr/>
        <a:lstStyle/>
        <a:p>
          <a:r>
            <a:rPr lang="en-US" dirty="0"/>
            <a:t>Controller</a:t>
          </a:r>
        </a:p>
      </dgm:t>
    </dgm:pt>
    <dgm:pt modelId="{D1568D68-EA37-4C8A-85D1-F03198255C21}" type="parTrans" cxnId="{CCC8F553-E8DB-42D4-B471-61A288DF419F}">
      <dgm:prSet/>
      <dgm:spPr/>
      <dgm:t>
        <a:bodyPr/>
        <a:lstStyle/>
        <a:p>
          <a:endParaRPr lang="en-US"/>
        </a:p>
      </dgm:t>
    </dgm:pt>
    <dgm:pt modelId="{AD83CCA2-C9D7-4279-B368-1A60CC6D9CCB}" type="sibTrans" cxnId="{CCC8F553-E8DB-42D4-B471-61A288DF419F}">
      <dgm:prSet/>
      <dgm:spPr/>
      <dgm:t>
        <a:bodyPr/>
        <a:lstStyle/>
        <a:p>
          <a:endParaRPr lang="en-US"/>
        </a:p>
      </dgm:t>
    </dgm:pt>
    <dgm:pt modelId="{04ECB004-E4C5-4256-AB7E-15A4687C762C}" type="pres">
      <dgm:prSet presAssocID="{2BA2E133-8077-4364-B3A2-F9006CF89D2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B6F19EAF-A113-4052-BDA8-787EE8BEE59B}" type="pres">
      <dgm:prSet presAssocID="{CA92F573-C18F-4771-8F74-7300692C95D7}" presName="hierRoot1" presStyleCnt="0"/>
      <dgm:spPr/>
    </dgm:pt>
    <dgm:pt modelId="{B20D8BA1-AE12-4188-8E94-725111A2496B}" type="pres">
      <dgm:prSet presAssocID="{CA92F573-C18F-4771-8F74-7300692C95D7}" presName="composite" presStyleCnt="0"/>
      <dgm:spPr/>
    </dgm:pt>
    <dgm:pt modelId="{695CFB75-A4BA-4136-8644-89AD6BCEED60}" type="pres">
      <dgm:prSet presAssocID="{CA92F573-C18F-4771-8F74-7300692C95D7}" presName="background" presStyleLbl="node0" presStyleIdx="0" presStyleCnt="1"/>
      <dgm:spPr/>
    </dgm:pt>
    <dgm:pt modelId="{DFB71EF7-AE1D-494C-884D-FE0D6359A7CE}" type="pres">
      <dgm:prSet presAssocID="{CA92F573-C18F-4771-8F74-7300692C95D7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0442E3C-A68D-40B8-8AB9-104753B72EB4}" type="pres">
      <dgm:prSet presAssocID="{CA92F573-C18F-4771-8F74-7300692C95D7}" presName="hierChild2" presStyleCnt="0"/>
      <dgm:spPr/>
    </dgm:pt>
    <dgm:pt modelId="{18159453-85AD-46C8-AF6C-486A511E158F}" type="pres">
      <dgm:prSet presAssocID="{1FB9E729-8F19-4245-8DCC-05676C4956EB}" presName="Name10" presStyleLbl="parChTrans1D2" presStyleIdx="0" presStyleCnt="5"/>
      <dgm:spPr/>
      <dgm:t>
        <a:bodyPr/>
        <a:lstStyle/>
        <a:p>
          <a:endParaRPr lang="en-US"/>
        </a:p>
      </dgm:t>
    </dgm:pt>
    <dgm:pt modelId="{D48C984C-C480-4014-B3B5-112CC387788A}" type="pres">
      <dgm:prSet presAssocID="{7D3E9D0F-3473-4723-AC41-8ADE12ADF859}" presName="hierRoot2" presStyleCnt="0"/>
      <dgm:spPr/>
    </dgm:pt>
    <dgm:pt modelId="{187F37CF-88C7-47E0-A68B-AB4A7B6EEBD4}" type="pres">
      <dgm:prSet presAssocID="{7D3E9D0F-3473-4723-AC41-8ADE12ADF859}" presName="composite2" presStyleCnt="0"/>
      <dgm:spPr/>
    </dgm:pt>
    <dgm:pt modelId="{74D2C95B-312D-482B-BDF6-DC111BCFD040}" type="pres">
      <dgm:prSet presAssocID="{7D3E9D0F-3473-4723-AC41-8ADE12ADF859}" presName="background2" presStyleLbl="node2" presStyleIdx="0" presStyleCnt="5"/>
      <dgm:spPr/>
    </dgm:pt>
    <dgm:pt modelId="{71A851CB-29AD-45FB-B64F-F0916B0A1CBF}" type="pres">
      <dgm:prSet presAssocID="{7D3E9D0F-3473-4723-AC41-8ADE12ADF859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2812DA-FDA1-45AB-A702-EC96B6F5D759}" type="pres">
      <dgm:prSet presAssocID="{7D3E9D0F-3473-4723-AC41-8ADE12ADF859}" presName="hierChild3" presStyleCnt="0"/>
      <dgm:spPr/>
    </dgm:pt>
    <dgm:pt modelId="{D7249AFD-94DF-48AF-8B31-6C21DF825A5D}" type="pres">
      <dgm:prSet presAssocID="{C5C27137-D0B9-4358-8DBD-C9C17C1471C5}" presName="Name10" presStyleLbl="parChTrans1D2" presStyleIdx="1" presStyleCnt="5"/>
      <dgm:spPr/>
      <dgm:t>
        <a:bodyPr/>
        <a:lstStyle/>
        <a:p>
          <a:endParaRPr lang="en-US"/>
        </a:p>
      </dgm:t>
    </dgm:pt>
    <dgm:pt modelId="{7C5D1973-F17B-4232-8E0E-F865DD7F48F2}" type="pres">
      <dgm:prSet presAssocID="{29DD47D7-89BA-4051-8EFD-0EB78A7AB94B}" presName="hierRoot2" presStyleCnt="0"/>
      <dgm:spPr/>
    </dgm:pt>
    <dgm:pt modelId="{E4CE24EC-0506-4C78-A8FA-AF482471BE30}" type="pres">
      <dgm:prSet presAssocID="{29DD47D7-89BA-4051-8EFD-0EB78A7AB94B}" presName="composite2" presStyleCnt="0"/>
      <dgm:spPr/>
    </dgm:pt>
    <dgm:pt modelId="{D91FEE78-75F4-49FD-988C-59AA63185E20}" type="pres">
      <dgm:prSet presAssocID="{29DD47D7-89BA-4051-8EFD-0EB78A7AB94B}" presName="background2" presStyleLbl="node2" presStyleIdx="1" presStyleCnt="5"/>
      <dgm:spPr/>
    </dgm:pt>
    <dgm:pt modelId="{B7B4989B-BAA3-4843-A89A-5EF1B205EB2C}" type="pres">
      <dgm:prSet presAssocID="{29DD47D7-89BA-4051-8EFD-0EB78A7AB94B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3CEA8D-A89F-45DE-9427-DAF7ED86EB41}" type="pres">
      <dgm:prSet presAssocID="{29DD47D7-89BA-4051-8EFD-0EB78A7AB94B}" presName="hierChild3" presStyleCnt="0"/>
      <dgm:spPr/>
    </dgm:pt>
    <dgm:pt modelId="{A821C06A-1377-44BC-8B79-5F5F70720284}" type="pres">
      <dgm:prSet presAssocID="{F066B716-6D7A-45BE-89EE-F931629E1DCE}" presName="Name10" presStyleLbl="parChTrans1D2" presStyleIdx="2" presStyleCnt="5"/>
      <dgm:spPr/>
      <dgm:t>
        <a:bodyPr/>
        <a:lstStyle/>
        <a:p>
          <a:endParaRPr lang="en-US"/>
        </a:p>
      </dgm:t>
    </dgm:pt>
    <dgm:pt modelId="{62F3021A-0996-4BD2-A367-637CD213F774}" type="pres">
      <dgm:prSet presAssocID="{D7A4992A-4CE6-4DB4-A9A7-44CEB2B5CECB}" presName="hierRoot2" presStyleCnt="0"/>
      <dgm:spPr/>
    </dgm:pt>
    <dgm:pt modelId="{CA8BC670-8212-435D-977A-95AE28744D59}" type="pres">
      <dgm:prSet presAssocID="{D7A4992A-4CE6-4DB4-A9A7-44CEB2B5CECB}" presName="composite2" presStyleCnt="0"/>
      <dgm:spPr/>
    </dgm:pt>
    <dgm:pt modelId="{07432B92-F343-476E-8BB9-0EB79C911B6B}" type="pres">
      <dgm:prSet presAssocID="{D7A4992A-4CE6-4DB4-A9A7-44CEB2B5CECB}" presName="background2" presStyleLbl="node2" presStyleIdx="2" presStyleCnt="5"/>
      <dgm:spPr/>
    </dgm:pt>
    <dgm:pt modelId="{395FE51B-2270-4278-AE74-5E46883084E9}" type="pres">
      <dgm:prSet presAssocID="{D7A4992A-4CE6-4DB4-A9A7-44CEB2B5CECB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3BC4AAF-4474-43D1-A3C2-B426799AE30D}" type="pres">
      <dgm:prSet presAssocID="{D7A4992A-4CE6-4DB4-A9A7-44CEB2B5CECB}" presName="hierChild3" presStyleCnt="0"/>
      <dgm:spPr/>
    </dgm:pt>
    <dgm:pt modelId="{F0B18761-3E60-4C59-A4FD-49E0543FDD1E}" type="pres">
      <dgm:prSet presAssocID="{562FD4FE-684B-4AFC-9FBB-04CF139FFC1B}" presName="Name10" presStyleLbl="parChTrans1D2" presStyleIdx="3" presStyleCnt="5"/>
      <dgm:spPr/>
      <dgm:t>
        <a:bodyPr/>
        <a:lstStyle/>
        <a:p>
          <a:endParaRPr lang="en-US"/>
        </a:p>
      </dgm:t>
    </dgm:pt>
    <dgm:pt modelId="{083F7515-96B5-45EF-887D-635E09F7C0A8}" type="pres">
      <dgm:prSet presAssocID="{DA82C936-D885-4788-A5D5-A2F3F405413F}" presName="hierRoot2" presStyleCnt="0"/>
      <dgm:spPr/>
    </dgm:pt>
    <dgm:pt modelId="{D9017977-97F9-4A36-B959-FDCA207ADB89}" type="pres">
      <dgm:prSet presAssocID="{DA82C936-D885-4788-A5D5-A2F3F405413F}" presName="composite2" presStyleCnt="0"/>
      <dgm:spPr/>
    </dgm:pt>
    <dgm:pt modelId="{0699CADC-91EE-49F1-9CB8-FC65BF53FFC8}" type="pres">
      <dgm:prSet presAssocID="{DA82C936-D885-4788-A5D5-A2F3F405413F}" presName="background2" presStyleLbl="node2" presStyleIdx="3" presStyleCnt="5"/>
      <dgm:spPr/>
    </dgm:pt>
    <dgm:pt modelId="{DE4AE2A6-950C-49EB-9F55-CE412B36108D}" type="pres">
      <dgm:prSet presAssocID="{DA82C936-D885-4788-A5D5-A2F3F405413F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44B1D4-E370-430A-97FF-D1E44C114C7C}" type="pres">
      <dgm:prSet presAssocID="{DA82C936-D885-4788-A5D5-A2F3F405413F}" presName="hierChild3" presStyleCnt="0"/>
      <dgm:spPr/>
    </dgm:pt>
    <dgm:pt modelId="{DB6E3FE2-7405-45D7-8F5F-502A1AA860C0}" type="pres">
      <dgm:prSet presAssocID="{D1568D68-EA37-4C8A-85D1-F03198255C21}" presName="Name10" presStyleLbl="parChTrans1D2" presStyleIdx="4" presStyleCnt="5"/>
      <dgm:spPr/>
      <dgm:t>
        <a:bodyPr/>
        <a:lstStyle/>
        <a:p>
          <a:endParaRPr lang="en-US"/>
        </a:p>
      </dgm:t>
    </dgm:pt>
    <dgm:pt modelId="{ACF55BAB-8E6F-41FB-AD4F-6913D3A429AF}" type="pres">
      <dgm:prSet presAssocID="{D083F080-A2AB-4B83-92AB-0B9759382B20}" presName="hierRoot2" presStyleCnt="0"/>
      <dgm:spPr/>
    </dgm:pt>
    <dgm:pt modelId="{BC25357C-FB58-4A52-8D6A-62B3FFE2F69E}" type="pres">
      <dgm:prSet presAssocID="{D083F080-A2AB-4B83-92AB-0B9759382B20}" presName="composite2" presStyleCnt="0"/>
      <dgm:spPr/>
    </dgm:pt>
    <dgm:pt modelId="{557EBAC5-5F53-4B0C-AEF1-FB0CB8F01E7D}" type="pres">
      <dgm:prSet presAssocID="{D083F080-A2AB-4B83-92AB-0B9759382B20}" presName="background2" presStyleLbl="node2" presStyleIdx="4" presStyleCnt="5"/>
      <dgm:spPr/>
    </dgm:pt>
    <dgm:pt modelId="{FC1A1C19-DDF1-45B6-962A-9C27ABF81E01}" type="pres">
      <dgm:prSet presAssocID="{D083F080-A2AB-4B83-92AB-0B9759382B20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2F8C0BC-0D31-459D-ABE6-1C7FE32023B9}" type="pres">
      <dgm:prSet presAssocID="{D083F080-A2AB-4B83-92AB-0B9759382B20}" presName="hierChild3" presStyleCnt="0"/>
      <dgm:spPr/>
    </dgm:pt>
  </dgm:ptLst>
  <dgm:cxnLst>
    <dgm:cxn modelId="{9DB53549-4C11-4529-835E-C4AD25A46821}" type="presOf" srcId="{1FB9E729-8F19-4245-8DCC-05676C4956EB}" destId="{18159453-85AD-46C8-AF6C-486A511E158F}" srcOrd="0" destOrd="0" presId="urn:microsoft.com/office/officeart/2005/8/layout/hierarchy1"/>
    <dgm:cxn modelId="{46BE4DE5-810B-44B1-BB24-BB44B9EDA45D}" type="presOf" srcId="{D083F080-A2AB-4B83-92AB-0B9759382B20}" destId="{FC1A1C19-DDF1-45B6-962A-9C27ABF81E01}" srcOrd="0" destOrd="0" presId="urn:microsoft.com/office/officeart/2005/8/layout/hierarchy1"/>
    <dgm:cxn modelId="{9D8D8447-91ED-484C-80FF-4D0B867059E0}" type="presOf" srcId="{CA92F573-C18F-4771-8F74-7300692C95D7}" destId="{DFB71EF7-AE1D-494C-884D-FE0D6359A7CE}" srcOrd="0" destOrd="0" presId="urn:microsoft.com/office/officeart/2005/8/layout/hierarchy1"/>
    <dgm:cxn modelId="{D495341D-9F99-4C72-AF9C-55BD8D86ADF9}" type="presOf" srcId="{7D3E9D0F-3473-4723-AC41-8ADE12ADF859}" destId="{71A851CB-29AD-45FB-B64F-F0916B0A1CBF}" srcOrd="0" destOrd="0" presId="urn:microsoft.com/office/officeart/2005/8/layout/hierarchy1"/>
    <dgm:cxn modelId="{D708164F-A276-4972-8C9C-236715337956}" type="presOf" srcId="{D1568D68-EA37-4C8A-85D1-F03198255C21}" destId="{DB6E3FE2-7405-45D7-8F5F-502A1AA860C0}" srcOrd="0" destOrd="0" presId="urn:microsoft.com/office/officeart/2005/8/layout/hierarchy1"/>
    <dgm:cxn modelId="{0A355BD1-09D6-4CF8-BD82-C80816B13FF5}" type="presOf" srcId="{C5C27137-D0B9-4358-8DBD-C9C17C1471C5}" destId="{D7249AFD-94DF-48AF-8B31-6C21DF825A5D}" srcOrd="0" destOrd="0" presId="urn:microsoft.com/office/officeart/2005/8/layout/hierarchy1"/>
    <dgm:cxn modelId="{4F734E83-3D46-49F5-8FAC-448F59B5B8E4}" type="presOf" srcId="{562FD4FE-684B-4AFC-9FBB-04CF139FFC1B}" destId="{F0B18761-3E60-4C59-A4FD-49E0543FDD1E}" srcOrd="0" destOrd="0" presId="urn:microsoft.com/office/officeart/2005/8/layout/hierarchy1"/>
    <dgm:cxn modelId="{E8071BF5-CA04-490D-A526-E18F42C1D158}" srcId="{CA92F573-C18F-4771-8F74-7300692C95D7}" destId="{7D3E9D0F-3473-4723-AC41-8ADE12ADF859}" srcOrd="0" destOrd="0" parTransId="{1FB9E729-8F19-4245-8DCC-05676C4956EB}" sibTransId="{10559CBC-ED98-4624-8F29-47BD630AE096}"/>
    <dgm:cxn modelId="{95145264-51A8-4012-8925-AD8E2AAAFA1B}" type="presOf" srcId="{29DD47D7-89BA-4051-8EFD-0EB78A7AB94B}" destId="{B7B4989B-BAA3-4843-A89A-5EF1B205EB2C}" srcOrd="0" destOrd="0" presId="urn:microsoft.com/office/officeart/2005/8/layout/hierarchy1"/>
    <dgm:cxn modelId="{CCC8F553-E8DB-42D4-B471-61A288DF419F}" srcId="{CA92F573-C18F-4771-8F74-7300692C95D7}" destId="{D083F080-A2AB-4B83-92AB-0B9759382B20}" srcOrd="4" destOrd="0" parTransId="{D1568D68-EA37-4C8A-85D1-F03198255C21}" sibTransId="{AD83CCA2-C9D7-4279-B368-1A60CC6D9CCB}"/>
    <dgm:cxn modelId="{F76AFC39-5904-4DBA-8C47-957A3596E028}" type="presOf" srcId="{DA82C936-D885-4788-A5D5-A2F3F405413F}" destId="{DE4AE2A6-950C-49EB-9F55-CE412B36108D}" srcOrd="0" destOrd="0" presId="urn:microsoft.com/office/officeart/2005/8/layout/hierarchy1"/>
    <dgm:cxn modelId="{19971171-1F47-45B1-976A-03470DF000F6}" srcId="{CA92F573-C18F-4771-8F74-7300692C95D7}" destId="{29DD47D7-89BA-4051-8EFD-0EB78A7AB94B}" srcOrd="1" destOrd="0" parTransId="{C5C27137-D0B9-4358-8DBD-C9C17C1471C5}" sibTransId="{62E48364-7B06-4DBA-BF5D-23D29C9C438E}"/>
    <dgm:cxn modelId="{295C6248-776D-47FB-8D2B-9D3FC8CDD21A}" type="presOf" srcId="{2BA2E133-8077-4364-B3A2-F9006CF89D2E}" destId="{04ECB004-E4C5-4256-AB7E-15A4687C762C}" srcOrd="0" destOrd="0" presId="urn:microsoft.com/office/officeart/2005/8/layout/hierarchy1"/>
    <dgm:cxn modelId="{B657981D-5B8C-43FC-97A3-70B12FE38B94}" srcId="{CA92F573-C18F-4771-8F74-7300692C95D7}" destId="{DA82C936-D885-4788-A5D5-A2F3F405413F}" srcOrd="3" destOrd="0" parTransId="{562FD4FE-684B-4AFC-9FBB-04CF139FFC1B}" sibTransId="{9A1A17C4-CB69-4C04-8226-1D0677BE4895}"/>
    <dgm:cxn modelId="{2A9184F5-BD60-4EEA-BFF9-9868F2A88543}" srcId="{CA92F573-C18F-4771-8F74-7300692C95D7}" destId="{D7A4992A-4CE6-4DB4-A9A7-44CEB2B5CECB}" srcOrd="2" destOrd="0" parTransId="{F066B716-6D7A-45BE-89EE-F931629E1DCE}" sibTransId="{FEAC633C-8782-42FE-9E50-39BDB57FA006}"/>
    <dgm:cxn modelId="{968B8045-B258-46E4-995E-42AC49DF026E}" type="presOf" srcId="{D7A4992A-4CE6-4DB4-A9A7-44CEB2B5CECB}" destId="{395FE51B-2270-4278-AE74-5E46883084E9}" srcOrd="0" destOrd="0" presId="urn:microsoft.com/office/officeart/2005/8/layout/hierarchy1"/>
    <dgm:cxn modelId="{FBEEA896-37F0-4DC4-AB66-A4B1BDFA4453}" type="presOf" srcId="{F066B716-6D7A-45BE-89EE-F931629E1DCE}" destId="{A821C06A-1377-44BC-8B79-5F5F70720284}" srcOrd="0" destOrd="0" presId="urn:microsoft.com/office/officeart/2005/8/layout/hierarchy1"/>
    <dgm:cxn modelId="{9BA2CA52-EEBE-4F3E-820A-BCBDF7C83430}" srcId="{2BA2E133-8077-4364-B3A2-F9006CF89D2E}" destId="{CA92F573-C18F-4771-8F74-7300692C95D7}" srcOrd="0" destOrd="0" parTransId="{1EE6540B-4E10-4CF9-A654-A38E0EA669D8}" sibTransId="{0897EE80-A7A8-4F16-850B-CF1A97D416A2}"/>
    <dgm:cxn modelId="{16FE0A8B-3974-47B4-82C6-C73FBD37AC38}" type="presParOf" srcId="{04ECB004-E4C5-4256-AB7E-15A4687C762C}" destId="{B6F19EAF-A113-4052-BDA8-787EE8BEE59B}" srcOrd="0" destOrd="0" presId="urn:microsoft.com/office/officeart/2005/8/layout/hierarchy1"/>
    <dgm:cxn modelId="{9D5F3AD3-41E7-4444-979A-C38AA4CD5712}" type="presParOf" srcId="{B6F19EAF-A113-4052-BDA8-787EE8BEE59B}" destId="{B20D8BA1-AE12-4188-8E94-725111A2496B}" srcOrd="0" destOrd="0" presId="urn:microsoft.com/office/officeart/2005/8/layout/hierarchy1"/>
    <dgm:cxn modelId="{9C76D708-04D6-4A2E-BA58-895514B293E4}" type="presParOf" srcId="{B20D8BA1-AE12-4188-8E94-725111A2496B}" destId="{695CFB75-A4BA-4136-8644-89AD6BCEED60}" srcOrd="0" destOrd="0" presId="urn:microsoft.com/office/officeart/2005/8/layout/hierarchy1"/>
    <dgm:cxn modelId="{9E521C0F-17E0-4CD2-903E-0685209014D0}" type="presParOf" srcId="{B20D8BA1-AE12-4188-8E94-725111A2496B}" destId="{DFB71EF7-AE1D-494C-884D-FE0D6359A7CE}" srcOrd="1" destOrd="0" presId="urn:microsoft.com/office/officeart/2005/8/layout/hierarchy1"/>
    <dgm:cxn modelId="{07C379EA-9D0B-43FF-9130-E649522C3F99}" type="presParOf" srcId="{B6F19EAF-A113-4052-BDA8-787EE8BEE59B}" destId="{A0442E3C-A68D-40B8-8AB9-104753B72EB4}" srcOrd="1" destOrd="0" presId="urn:microsoft.com/office/officeart/2005/8/layout/hierarchy1"/>
    <dgm:cxn modelId="{69FC7E7E-02D5-4812-A36A-6C6E6A7B69BA}" type="presParOf" srcId="{A0442E3C-A68D-40B8-8AB9-104753B72EB4}" destId="{18159453-85AD-46C8-AF6C-486A511E158F}" srcOrd="0" destOrd="0" presId="urn:microsoft.com/office/officeart/2005/8/layout/hierarchy1"/>
    <dgm:cxn modelId="{24D0992D-7BAA-4264-BB09-F8E91B6CABDE}" type="presParOf" srcId="{A0442E3C-A68D-40B8-8AB9-104753B72EB4}" destId="{D48C984C-C480-4014-B3B5-112CC387788A}" srcOrd="1" destOrd="0" presId="urn:microsoft.com/office/officeart/2005/8/layout/hierarchy1"/>
    <dgm:cxn modelId="{30D5F494-B2B4-411D-99DC-23BBC7202462}" type="presParOf" srcId="{D48C984C-C480-4014-B3B5-112CC387788A}" destId="{187F37CF-88C7-47E0-A68B-AB4A7B6EEBD4}" srcOrd="0" destOrd="0" presId="urn:microsoft.com/office/officeart/2005/8/layout/hierarchy1"/>
    <dgm:cxn modelId="{329F95E3-C265-4A80-802B-4D1E88346FD7}" type="presParOf" srcId="{187F37CF-88C7-47E0-A68B-AB4A7B6EEBD4}" destId="{74D2C95B-312D-482B-BDF6-DC111BCFD040}" srcOrd="0" destOrd="0" presId="urn:microsoft.com/office/officeart/2005/8/layout/hierarchy1"/>
    <dgm:cxn modelId="{11FB2F77-3042-4343-856E-94FE1DB7399B}" type="presParOf" srcId="{187F37CF-88C7-47E0-A68B-AB4A7B6EEBD4}" destId="{71A851CB-29AD-45FB-B64F-F0916B0A1CBF}" srcOrd="1" destOrd="0" presId="urn:microsoft.com/office/officeart/2005/8/layout/hierarchy1"/>
    <dgm:cxn modelId="{3BFDE337-1A23-4C10-893D-0AC5C8E5187F}" type="presParOf" srcId="{D48C984C-C480-4014-B3B5-112CC387788A}" destId="{2E2812DA-FDA1-45AB-A702-EC96B6F5D759}" srcOrd="1" destOrd="0" presId="urn:microsoft.com/office/officeart/2005/8/layout/hierarchy1"/>
    <dgm:cxn modelId="{8377529B-F94E-4871-8D01-6BC31D9437E3}" type="presParOf" srcId="{A0442E3C-A68D-40B8-8AB9-104753B72EB4}" destId="{D7249AFD-94DF-48AF-8B31-6C21DF825A5D}" srcOrd="2" destOrd="0" presId="urn:microsoft.com/office/officeart/2005/8/layout/hierarchy1"/>
    <dgm:cxn modelId="{7DCB9630-9849-4A35-AF5D-E86F08AB66A6}" type="presParOf" srcId="{A0442E3C-A68D-40B8-8AB9-104753B72EB4}" destId="{7C5D1973-F17B-4232-8E0E-F865DD7F48F2}" srcOrd="3" destOrd="0" presId="urn:microsoft.com/office/officeart/2005/8/layout/hierarchy1"/>
    <dgm:cxn modelId="{C09596BE-F17C-41B7-B495-1ADBC0351B3F}" type="presParOf" srcId="{7C5D1973-F17B-4232-8E0E-F865DD7F48F2}" destId="{E4CE24EC-0506-4C78-A8FA-AF482471BE30}" srcOrd="0" destOrd="0" presId="urn:microsoft.com/office/officeart/2005/8/layout/hierarchy1"/>
    <dgm:cxn modelId="{E1DE04EF-F2A4-4701-AA36-E171D5CF5C8F}" type="presParOf" srcId="{E4CE24EC-0506-4C78-A8FA-AF482471BE30}" destId="{D91FEE78-75F4-49FD-988C-59AA63185E20}" srcOrd="0" destOrd="0" presId="urn:microsoft.com/office/officeart/2005/8/layout/hierarchy1"/>
    <dgm:cxn modelId="{84DA2FEB-4AA7-4AE9-84A0-4E2DC8B3B593}" type="presParOf" srcId="{E4CE24EC-0506-4C78-A8FA-AF482471BE30}" destId="{B7B4989B-BAA3-4843-A89A-5EF1B205EB2C}" srcOrd="1" destOrd="0" presId="urn:microsoft.com/office/officeart/2005/8/layout/hierarchy1"/>
    <dgm:cxn modelId="{91E2B0A7-8612-4E85-BD36-54F4B21933FB}" type="presParOf" srcId="{7C5D1973-F17B-4232-8E0E-F865DD7F48F2}" destId="{243CEA8D-A89F-45DE-9427-DAF7ED86EB41}" srcOrd="1" destOrd="0" presId="urn:microsoft.com/office/officeart/2005/8/layout/hierarchy1"/>
    <dgm:cxn modelId="{69317F5F-F958-4C6D-9776-B08F434AB487}" type="presParOf" srcId="{A0442E3C-A68D-40B8-8AB9-104753B72EB4}" destId="{A821C06A-1377-44BC-8B79-5F5F70720284}" srcOrd="4" destOrd="0" presId="urn:microsoft.com/office/officeart/2005/8/layout/hierarchy1"/>
    <dgm:cxn modelId="{DCE54531-8199-41E4-ABAE-4D9048751345}" type="presParOf" srcId="{A0442E3C-A68D-40B8-8AB9-104753B72EB4}" destId="{62F3021A-0996-4BD2-A367-637CD213F774}" srcOrd="5" destOrd="0" presId="urn:microsoft.com/office/officeart/2005/8/layout/hierarchy1"/>
    <dgm:cxn modelId="{EE3E704B-FC0E-40D8-AEA1-F8BF598A3CA7}" type="presParOf" srcId="{62F3021A-0996-4BD2-A367-637CD213F774}" destId="{CA8BC670-8212-435D-977A-95AE28744D59}" srcOrd="0" destOrd="0" presId="urn:microsoft.com/office/officeart/2005/8/layout/hierarchy1"/>
    <dgm:cxn modelId="{8D0C3E14-9BA3-446E-A9B6-493ACF7736BC}" type="presParOf" srcId="{CA8BC670-8212-435D-977A-95AE28744D59}" destId="{07432B92-F343-476E-8BB9-0EB79C911B6B}" srcOrd="0" destOrd="0" presId="urn:microsoft.com/office/officeart/2005/8/layout/hierarchy1"/>
    <dgm:cxn modelId="{1852ED48-B46E-4B16-887B-44DFDB0A9A56}" type="presParOf" srcId="{CA8BC670-8212-435D-977A-95AE28744D59}" destId="{395FE51B-2270-4278-AE74-5E46883084E9}" srcOrd="1" destOrd="0" presId="urn:microsoft.com/office/officeart/2005/8/layout/hierarchy1"/>
    <dgm:cxn modelId="{DAF3DE1F-AE33-4769-AF25-01D7324558A6}" type="presParOf" srcId="{62F3021A-0996-4BD2-A367-637CD213F774}" destId="{63BC4AAF-4474-43D1-A3C2-B426799AE30D}" srcOrd="1" destOrd="0" presId="urn:microsoft.com/office/officeart/2005/8/layout/hierarchy1"/>
    <dgm:cxn modelId="{D1398E61-C890-42CD-B257-B3DCD4AF7FE5}" type="presParOf" srcId="{A0442E3C-A68D-40B8-8AB9-104753B72EB4}" destId="{F0B18761-3E60-4C59-A4FD-49E0543FDD1E}" srcOrd="6" destOrd="0" presId="urn:microsoft.com/office/officeart/2005/8/layout/hierarchy1"/>
    <dgm:cxn modelId="{FEB853F2-4557-4E6E-9767-DA47CC808B23}" type="presParOf" srcId="{A0442E3C-A68D-40B8-8AB9-104753B72EB4}" destId="{083F7515-96B5-45EF-887D-635E09F7C0A8}" srcOrd="7" destOrd="0" presId="urn:microsoft.com/office/officeart/2005/8/layout/hierarchy1"/>
    <dgm:cxn modelId="{43BE230D-D45D-4F2A-B5BE-9D1A20FB6FA7}" type="presParOf" srcId="{083F7515-96B5-45EF-887D-635E09F7C0A8}" destId="{D9017977-97F9-4A36-B959-FDCA207ADB89}" srcOrd="0" destOrd="0" presId="urn:microsoft.com/office/officeart/2005/8/layout/hierarchy1"/>
    <dgm:cxn modelId="{A8B71C3B-55EC-4A07-8D5C-4C7D8C79C93B}" type="presParOf" srcId="{D9017977-97F9-4A36-B959-FDCA207ADB89}" destId="{0699CADC-91EE-49F1-9CB8-FC65BF53FFC8}" srcOrd="0" destOrd="0" presId="urn:microsoft.com/office/officeart/2005/8/layout/hierarchy1"/>
    <dgm:cxn modelId="{7296AA79-83C4-4343-A882-7419EF35E10A}" type="presParOf" srcId="{D9017977-97F9-4A36-B959-FDCA207ADB89}" destId="{DE4AE2A6-950C-49EB-9F55-CE412B36108D}" srcOrd="1" destOrd="0" presId="urn:microsoft.com/office/officeart/2005/8/layout/hierarchy1"/>
    <dgm:cxn modelId="{3632C2A6-217C-486B-B4C1-3992CA7E39C5}" type="presParOf" srcId="{083F7515-96B5-45EF-887D-635E09F7C0A8}" destId="{FC44B1D4-E370-430A-97FF-D1E44C114C7C}" srcOrd="1" destOrd="0" presId="urn:microsoft.com/office/officeart/2005/8/layout/hierarchy1"/>
    <dgm:cxn modelId="{C2A66947-BCB6-4291-9417-F3FBE7C7691B}" type="presParOf" srcId="{A0442E3C-A68D-40B8-8AB9-104753B72EB4}" destId="{DB6E3FE2-7405-45D7-8F5F-502A1AA860C0}" srcOrd="8" destOrd="0" presId="urn:microsoft.com/office/officeart/2005/8/layout/hierarchy1"/>
    <dgm:cxn modelId="{031536E8-66D3-4FFB-86F9-B654AD435587}" type="presParOf" srcId="{A0442E3C-A68D-40B8-8AB9-104753B72EB4}" destId="{ACF55BAB-8E6F-41FB-AD4F-6913D3A429AF}" srcOrd="9" destOrd="0" presId="urn:microsoft.com/office/officeart/2005/8/layout/hierarchy1"/>
    <dgm:cxn modelId="{965312B1-7713-46FD-912D-56B6BC3C8724}" type="presParOf" srcId="{ACF55BAB-8E6F-41FB-AD4F-6913D3A429AF}" destId="{BC25357C-FB58-4A52-8D6A-62B3FFE2F69E}" srcOrd="0" destOrd="0" presId="urn:microsoft.com/office/officeart/2005/8/layout/hierarchy1"/>
    <dgm:cxn modelId="{0C65918F-3B28-4185-9BAF-BB43A36E726A}" type="presParOf" srcId="{BC25357C-FB58-4A52-8D6A-62B3FFE2F69E}" destId="{557EBAC5-5F53-4B0C-AEF1-FB0CB8F01E7D}" srcOrd="0" destOrd="0" presId="urn:microsoft.com/office/officeart/2005/8/layout/hierarchy1"/>
    <dgm:cxn modelId="{35B494D6-1A60-4B82-B308-A04AA579EAA1}" type="presParOf" srcId="{BC25357C-FB58-4A52-8D6A-62B3FFE2F69E}" destId="{FC1A1C19-DDF1-45B6-962A-9C27ABF81E01}" srcOrd="1" destOrd="0" presId="urn:microsoft.com/office/officeart/2005/8/layout/hierarchy1"/>
    <dgm:cxn modelId="{57B51554-1BB1-4A32-ADAD-613C953B6B84}" type="presParOf" srcId="{ACF55BAB-8E6F-41FB-AD4F-6913D3A429AF}" destId="{E2F8C0BC-0D31-459D-ABE6-1C7FE32023B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6E3FE2-7405-45D7-8F5F-502A1AA860C0}">
      <dsp:nvSpPr>
        <dsp:cNvPr id="0" name=""/>
        <dsp:cNvSpPr/>
      </dsp:nvSpPr>
      <dsp:spPr>
        <a:xfrm>
          <a:off x="4038652" y="1991323"/>
          <a:ext cx="3350508" cy="398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57"/>
              </a:lnTo>
              <a:lnTo>
                <a:pt x="3350508" y="271657"/>
              </a:lnTo>
              <a:lnTo>
                <a:pt x="3350508" y="3986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0B18761-3E60-4C59-A4FD-49E0543FDD1E}">
      <dsp:nvSpPr>
        <dsp:cNvPr id="0" name=""/>
        <dsp:cNvSpPr/>
      </dsp:nvSpPr>
      <dsp:spPr>
        <a:xfrm>
          <a:off x="4038652" y="1991323"/>
          <a:ext cx="1675254" cy="39863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1657"/>
              </a:lnTo>
              <a:lnTo>
                <a:pt x="1675254" y="271657"/>
              </a:lnTo>
              <a:lnTo>
                <a:pt x="1675254" y="3986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21C06A-1377-44BC-8B79-5F5F70720284}">
      <dsp:nvSpPr>
        <dsp:cNvPr id="0" name=""/>
        <dsp:cNvSpPr/>
      </dsp:nvSpPr>
      <dsp:spPr>
        <a:xfrm>
          <a:off x="3992932" y="1991323"/>
          <a:ext cx="91440" cy="39863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86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249AFD-94DF-48AF-8B31-6C21DF825A5D}">
      <dsp:nvSpPr>
        <dsp:cNvPr id="0" name=""/>
        <dsp:cNvSpPr/>
      </dsp:nvSpPr>
      <dsp:spPr>
        <a:xfrm>
          <a:off x="2363398" y="1991323"/>
          <a:ext cx="1675254" cy="398634"/>
        </a:xfrm>
        <a:custGeom>
          <a:avLst/>
          <a:gdLst/>
          <a:ahLst/>
          <a:cxnLst/>
          <a:rect l="0" t="0" r="0" b="0"/>
          <a:pathLst>
            <a:path>
              <a:moveTo>
                <a:pt x="1675254" y="0"/>
              </a:moveTo>
              <a:lnTo>
                <a:pt x="1675254" y="271657"/>
              </a:lnTo>
              <a:lnTo>
                <a:pt x="0" y="271657"/>
              </a:lnTo>
              <a:lnTo>
                <a:pt x="0" y="3986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159453-85AD-46C8-AF6C-486A511E158F}">
      <dsp:nvSpPr>
        <dsp:cNvPr id="0" name=""/>
        <dsp:cNvSpPr/>
      </dsp:nvSpPr>
      <dsp:spPr>
        <a:xfrm>
          <a:off x="688144" y="1991323"/>
          <a:ext cx="3350508" cy="398634"/>
        </a:xfrm>
        <a:custGeom>
          <a:avLst/>
          <a:gdLst/>
          <a:ahLst/>
          <a:cxnLst/>
          <a:rect l="0" t="0" r="0" b="0"/>
          <a:pathLst>
            <a:path>
              <a:moveTo>
                <a:pt x="3350508" y="0"/>
              </a:moveTo>
              <a:lnTo>
                <a:pt x="3350508" y="271657"/>
              </a:lnTo>
              <a:lnTo>
                <a:pt x="0" y="271657"/>
              </a:lnTo>
              <a:lnTo>
                <a:pt x="0" y="3986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5CFB75-A4BA-4136-8644-89AD6BCEED60}">
      <dsp:nvSpPr>
        <dsp:cNvPr id="0" name=""/>
        <dsp:cNvSpPr/>
      </dsp:nvSpPr>
      <dsp:spPr>
        <a:xfrm>
          <a:off x="3353320" y="1120953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B71EF7-AE1D-494C-884D-FE0D6359A7CE}">
      <dsp:nvSpPr>
        <dsp:cNvPr id="0" name=""/>
        <dsp:cNvSpPr/>
      </dsp:nvSpPr>
      <dsp:spPr>
        <a:xfrm>
          <a:off x="3505616" y="1265634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CEO</a:t>
          </a:r>
        </a:p>
      </dsp:txBody>
      <dsp:txXfrm>
        <a:off x="3531108" y="1291126"/>
        <a:ext cx="1319678" cy="819386"/>
      </dsp:txXfrm>
    </dsp:sp>
    <dsp:sp modelId="{74D2C95B-312D-482B-BDF6-DC111BCFD040}">
      <dsp:nvSpPr>
        <dsp:cNvPr id="0" name=""/>
        <dsp:cNvSpPr/>
      </dsp:nvSpPr>
      <dsp:spPr>
        <a:xfrm>
          <a:off x="2812" y="2389958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A851CB-29AD-45FB-B64F-F0916B0A1CBF}">
      <dsp:nvSpPr>
        <dsp:cNvPr id="0" name=""/>
        <dsp:cNvSpPr/>
      </dsp:nvSpPr>
      <dsp:spPr>
        <a:xfrm>
          <a:off x="155108" y="2534639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VP Marketing</a:t>
          </a:r>
        </a:p>
      </dsp:txBody>
      <dsp:txXfrm>
        <a:off x="180600" y="2560131"/>
        <a:ext cx="1319678" cy="819386"/>
      </dsp:txXfrm>
    </dsp:sp>
    <dsp:sp modelId="{D91FEE78-75F4-49FD-988C-59AA63185E20}">
      <dsp:nvSpPr>
        <dsp:cNvPr id="0" name=""/>
        <dsp:cNvSpPr/>
      </dsp:nvSpPr>
      <dsp:spPr>
        <a:xfrm>
          <a:off x="1678066" y="2389958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B4989B-BAA3-4843-A89A-5EF1B205EB2C}">
      <dsp:nvSpPr>
        <dsp:cNvPr id="0" name=""/>
        <dsp:cNvSpPr/>
      </dsp:nvSpPr>
      <dsp:spPr>
        <a:xfrm>
          <a:off x="1830362" y="2534639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VP Operations</a:t>
          </a:r>
        </a:p>
      </dsp:txBody>
      <dsp:txXfrm>
        <a:off x="1855854" y="2560131"/>
        <a:ext cx="1319678" cy="819386"/>
      </dsp:txXfrm>
    </dsp:sp>
    <dsp:sp modelId="{07432B92-F343-476E-8BB9-0EB79C911B6B}">
      <dsp:nvSpPr>
        <dsp:cNvPr id="0" name=""/>
        <dsp:cNvSpPr/>
      </dsp:nvSpPr>
      <dsp:spPr>
        <a:xfrm>
          <a:off x="3353320" y="2389958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5FE51B-2270-4278-AE74-5E46883084E9}">
      <dsp:nvSpPr>
        <dsp:cNvPr id="0" name=""/>
        <dsp:cNvSpPr/>
      </dsp:nvSpPr>
      <dsp:spPr>
        <a:xfrm>
          <a:off x="3505616" y="2534639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VP Finance</a:t>
          </a:r>
        </a:p>
      </dsp:txBody>
      <dsp:txXfrm>
        <a:off x="3531108" y="2560131"/>
        <a:ext cx="1319678" cy="819386"/>
      </dsp:txXfrm>
    </dsp:sp>
    <dsp:sp modelId="{0699CADC-91EE-49F1-9CB8-FC65BF53FFC8}">
      <dsp:nvSpPr>
        <dsp:cNvPr id="0" name=""/>
        <dsp:cNvSpPr/>
      </dsp:nvSpPr>
      <dsp:spPr>
        <a:xfrm>
          <a:off x="5028574" y="2389958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4AE2A6-950C-49EB-9F55-CE412B36108D}">
      <dsp:nvSpPr>
        <dsp:cNvPr id="0" name=""/>
        <dsp:cNvSpPr/>
      </dsp:nvSpPr>
      <dsp:spPr>
        <a:xfrm>
          <a:off x="5180870" y="2534639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VP HR</a:t>
          </a:r>
        </a:p>
      </dsp:txBody>
      <dsp:txXfrm>
        <a:off x="5206362" y="2560131"/>
        <a:ext cx="1319678" cy="819386"/>
      </dsp:txXfrm>
    </dsp:sp>
    <dsp:sp modelId="{557EBAC5-5F53-4B0C-AEF1-FB0CB8F01E7D}">
      <dsp:nvSpPr>
        <dsp:cNvPr id="0" name=""/>
        <dsp:cNvSpPr/>
      </dsp:nvSpPr>
      <dsp:spPr>
        <a:xfrm>
          <a:off x="6703828" y="2389958"/>
          <a:ext cx="1370662" cy="87037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1A1C19-DDF1-45B6-962A-9C27ABF81E01}">
      <dsp:nvSpPr>
        <dsp:cNvPr id="0" name=""/>
        <dsp:cNvSpPr/>
      </dsp:nvSpPr>
      <dsp:spPr>
        <a:xfrm>
          <a:off x="6856124" y="2534639"/>
          <a:ext cx="1370662" cy="87037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Controller</a:t>
          </a:r>
        </a:p>
      </dsp:txBody>
      <dsp:txXfrm>
        <a:off x="6881616" y="2560131"/>
        <a:ext cx="1319678" cy="81938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xmlns="" id="{F80587D4-1870-43F2-B964-A6A55B9FDE4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xmlns="" id="{7E705B9C-26D2-4D15-9755-94CBE996784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xmlns="" id="{C6EDA208-A6CA-46C4-BEDC-3E04824E1B4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xmlns="" id="{C17DB3B2-26B0-43A9-B988-608204D844B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664B77C-AF59-4C52-9E36-C80F21C1F8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7822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339B5D6-3907-4C58-929B-F933A12F1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D975AFF-C9FE-4B7A-BF87-E24EF1093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A6C906E-2C4C-47CE-BAD8-9B72CBCB3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7D0420-35B2-43F6-9F59-ECED6D9BAE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79759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3A4C36F-2D94-45F1-9F95-61AEFCFA6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20C9C16-282D-4EE9-B56B-E38CD7527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C5F909-99E0-4485-AF7E-9CAD04FB9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1066B8-7449-412A-B15D-4EFCEB4804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4002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9B51CE3-A639-4CCA-BA08-D9CA2A6A0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26C3C71-48A4-414D-93EB-1A3D31BDA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2836D47-8B52-4216-9ACA-C45669890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7D6E9-FB59-47BC-B497-6A67E338DE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69807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5558B18C-67CF-4F28-9886-5649F26AF4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2E29CCED-C38A-49F6-B3E3-A0DE74444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1B250E09-F6F0-41CD-9510-CD9BA965F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A9940-36A6-4221-8577-840B61B0D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05187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20AA5DB6-642E-4F75-A86D-4309A733F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0C9F997E-44A1-4E30-AAC0-82341D4F4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8D1BBE96-4AFF-4F80-BC23-107C2A6D0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7B57E1-103E-4502-873C-CBDB4AE9D4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9746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xmlns="" id="{2BCC177E-2A48-4AFF-86CC-07B2307B7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xmlns="" id="{BB08DFAC-4386-403B-88A2-269F98375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xmlns="" id="{EA7EDF82-3C2F-4EC8-B9FA-C5800CE39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261923-4DD0-46A2-AD62-BBD98F9F39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0999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xmlns="" id="{902CC14A-CE95-43E6-846F-A8E96DE91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xmlns="" id="{1A2DA22C-A948-4B24-B40B-3D7DD7DFF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xmlns="" id="{0FD09C0D-177A-40A4-B180-EA5833D04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F49DA-AA1E-49D0-8DE6-2EDF34FBBB4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50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22D13FBD-7EDC-422B-8884-CE433B6944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B32EEACB-E494-4A6E-92A4-E14F8F27E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9F2B2D91-45A3-4A6A-8505-E225E0609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62846-EA11-414F-91A2-DF7C18ACC4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5960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1C3CCDD7-49F0-4561-8E92-20E8DC022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11F0014D-0DB9-44DE-B4EA-C7AB432C5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5F6322DE-E03A-45DE-B7F9-8D471216D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4400A-959E-4DAF-9A27-A58FD0EA3A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6631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964010B-C18C-4A25-ACEF-6851D65E6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8DACB5B-EB0F-4579-A1D4-DDDDA28A0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2D05C34-0C9A-4ADF-8A7A-DC2F85D7B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0AC1AB-757E-4586-9F7F-085B5791E8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1551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04A893-7C3D-4DAC-BCA1-E31F094F4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D6AD5DB-AD03-4AD6-A01A-1EC623A5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C96E30-2B46-4B19-A3CC-6B776F8C8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30B514-DD47-4F3A-80B0-44F24E14EC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9022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xmlns="" id="{42E7F776-0491-4545-89C1-86F2C8E7911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xmlns="" id="{ECE099F7-5FD1-49DF-87B1-E95B7732983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AC26D8-9B72-44E2-A5A7-218ECD3024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FFF28A-E519-40DC-B935-CA66DE355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B8E4248-0B28-472B-A875-778E4030C5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7E2E0F1-5F13-458F-9377-C61C5B95A0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xmlns="" id="{212FD131-64E1-46E1-842E-6535C1DB8C0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Preparing a Two Year Plan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xmlns="" id="{9B1F57D0-6E80-443F-ADEC-895C69D0808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733800"/>
            <a:ext cx="6400800" cy="14478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898989"/>
                </a:solidFill>
              </a:rPr>
              <a:t>Dr. Paul Murray</a:t>
            </a:r>
          </a:p>
          <a:p>
            <a:pPr eaLnBrk="1" hangingPunct="1"/>
            <a:r>
              <a:rPr lang="en-US" altLang="en-US" dirty="0">
                <a:solidFill>
                  <a:srgbClr val="898989"/>
                </a:solidFill>
              </a:rPr>
              <a:t>BUS 4970</a:t>
            </a:r>
          </a:p>
          <a:p>
            <a:pPr eaLnBrk="1" hangingPunct="1"/>
            <a:endParaRPr lang="en-US" altLang="en-US" dirty="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xmlns="" id="{A70FA963-AFD4-417C-B543-7F44F4E48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Title Page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xmlns="" id="{EC45A593-5C56-4124-8AC8-F3F608F114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Don’t forget to write “Two Year Plan” in large font on the front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Company name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Professor’s name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World and Team numbers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List names of group members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Date</a:t>
            </a:r>
          </a:p>
          <a:p>
            <a:pPr eaLnBrk="1" hangingPunct="1">
              <a:lnSpc>
                <a:spcPct val="90000"/>
              </a:lnSpc>
            </a:pPr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xmlns="" id="{575B8518-D9F3-4529-8624-4A63A7CBC5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Format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xmlns="" id="{3705FB61-3F0A-4D86-AFE1-356025B31F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Double-spaced, one-inch margins, 30-40 pages PLUS exhibits</a:t>
            </a:r>
          </a:p>
          <a:p>
            <a:pPr eaLnBrk="1" hangingPunct="1">
              <a:buFontTx/>
              <a:buNone/>
            </a:pPr>
            <a:r>
              <a:rPr lang="en-US" altLang="en-US" dirty="0"/>
              <a:t>Table of contents</a:t>
            </a:r>
          </a:p>
          <a:p>
            <a:pPr lvl="1" eaLnBrk="1" hangingPunct="1"/>
            <a:r>
              <a:rPr lang="en-US" altLang="en-US" dirty="0"/>
              <a:t>Include page numbers</a:t>
            </a:r>
          </a:p>
          <a:p>
            <a:pPr lvl="1" eaLnBrk="1" hangingPunct="1"/>
            <a:r>
              <a:rPr lang="en-US" altLang="en-US" dirty="0"/>
              <a:t>Include exhibits and/or appendix</a:t>
            </a:r>
          </a:p>
          <a:p>
            <a:pPr eaLnBrk="1" hangingPunct="1"/>
            <a:r>
              <a:rPr lang="en-US" altLang="en-US" dirty="0"/>
              <a:t>Do NOT allow exhibits to cross pages</a:t>
            </a:r>
          </a:p>
          <a:p>
            <a:pPr eaLnBrk="1" hangingPunct="1"/>
            <a:r>
              <a:rPr lang="en-US" altLang="en-US" dirty="0"/>
              <a:t>Number every page!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xmlns="" id="{9BBF0DE6-5AEA-426C-8CF6-FA9190F42E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Contents </a:t>
            </a:r>
            <a:endParaRPr lang="en-US" altLang="en-US" sz="32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xmlns="" id="{4B4EBA14-D2BF-432B-A9AD-DAFAE36F44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1. Introduction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2. Organization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3. Objectives &amp; Industry Analysis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4. Strategies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5. Sales Forecast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6. Production Plan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7. Financial Statements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	a. Proforma Assumptions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	b. Financial Statements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	c. Proforma Analysis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</a:pPr>
            <a:r>
              <a:rPr lang="en-US" altLang="en-US" sz="2400" dirty="0"/>
              <a:t>Appendix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xmlns="" id="{9AA586F2-B83F-491F-9F58-9F4C70837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Grading</a:t>
            </a:r>
            <a:endParaRPr lang="en-US" altLang="en-US" sz="320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xmlns="" id="{2F7509CE-5C0D-4148-A246-25F49EFF0D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Introduction, Organization, Overall Appearance, &amp; Writing Quality of Report:  15%</a:t>
            </a:r>
          </a:p>
          <a:p>
            <a:pPr eaLnBrk="1" hangingPunct="1"/>
            <a:r>
              <a:rPr lang="en-US" altLang="en-US"/>
              <a:t>Industry Analysis &amp; Objectives:  15%</a:t>
            </a:r>
          </a:p>
          <a:p>
            <a:pPr eaLnBrk="1" hangingPunct="1"/>
            <a:r>
              <a:rPr lang="en-US" altLang="en-US"/>
              <a:t>Strategies:  20%</a:t>
            </a:r>
          </a:p>
          <a:p>
            <a:pPr eaLnBrk="1" hangingPunct="1"/>
            <a:r>
              <a:rPr lang="en-US" altLang="en-US"/>
              <a:t>Forecasts:  15%</a:t>
            </a:r>
          </a:p>
          <a:p>
            <a:pPr eaLnBrk="1" hangingPunct="1"/>
            <a:r>
              <a:rPr lang="en-US" altLang="en-US"/>
              <a:t>Production: 10%</a:t>
            </a:r>
          </a:p>
          <a:p>
            <a:pPr eaLnBrk="1" hangingPunct="1"/>
            <a:r>
              <a:rPr lang="en-US" altLang="en-US"/>
              <a:t>Financial Statements:  25%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xmlns="" id="{10FDF4BB-6AFD-47CD-8711-6726D4F125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1. Introduction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xmlns="" id="{906CD9CB-54DF-40BD-A4D1-2FFFA7D011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Overview of content of plan</a:t>
            </a:r>
          </a:p>
          <a:p>
            <a:pPr eaLnBrk="1" hangingPunct="1"/>
            <a:r>
              <a:rPr lang="en-US" altLang="en-US" dirty="0"/>
              <a:t>Mission / Vision Statement</a:t>
            </a:r>
          </a:p>
          <a:p>
            <a:pPr eaLnBrk="1" hangingPunct="1"/>
            <a:r>
              <a:rPr lang="en-US" altLang="en-US" dirty="0"/>
              <a:t>Brief discussion of company history, current position, &amp; recent performance</a:t>
            </a:r>
          </a:p>
          <a:p>
            <a:pPr lvl="1" eaLnBrk="1" hangingPunct="1"/>
            <a:r>
              <a:rPr lang="en-US" altLang="en-US" sz="2400" dirty="0"/>
              <a:t>Feel free to be a little creative on company history</a:t>
            </a:r>
          </a:p>
          <a:p>
            <a:pPr lvl="1" eaLnBrk="1" hangingPunct="1"/>
            <a:r>
              <a:rPr lang="en-US" altLang="en-US" sz="2400" dirty="0"/>
              <a:t>Be sure to be accurate about recent performance</a:t>
            </a:r>
          </a:p>
          <a:p>
            <a:pPr lvl="1" eaLnBrk="1" hangingPunct="1"/>
            <a:r>
              <a:rPr lang="en-US" altLang="en-US" sz="2400" dirty="0"/>
              <a:t>Do NOT include product descriptions, which were required in the past for Two Year Plan assignments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xmlns="" id="{760A6442-72CE-4B98-BC06-8BF498E28C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2. Organization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xmlns="" id="{2F4E080E-50DA-4C40-BDE9-2D2FE061894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Organization chart</a:t>
            </a:r>
          </a:p>
          <a:p>
            <a:pPr eaLnBrk="1" hangingPunct="1"/>
            <a:r>
              <a:rPr lang="en-US" altLang="en-US" dirty="0"/>
              <a:t>Executive titles for each team member</a:t>
            </a:r>
          </a:p>
          <a:p>
            <a:pPr eaLnBrk="1" hangingPunct="1"/>
            <a:r>
              <a:rPr lang="en-US" altLang="en-US" dirty="0"/>
              <a:t>Roles and responsibilities of each team member</a:t>
            </a:r>
          </a:p>
          <a:p>
            <a:pPr eaLnBrk="1" hangingPunct="1"/>
            <a:r>
              <a:rPr lang="en-US" altLang="en-US" dirty="0"/>
              <a:t>Accurate background information on each team member</a:t>
            </a:r>
          </a:p>
          <a:p>
            <a:pPr eaLnBrk="1" hangingPunct="1"/>
            <a:r>
              <a:rPr lang="en-US" altLang="en-US" dirty="0"/>
              <a:t>Photos (in business attire)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xmlns="" id="{4A220514-DD44-404A-8156-B35A5E6AF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Organization Chart</a:t>
            </a:r>
            <a:br>
              <a:rPr lang="en-US" altLang="en-US"/>
            </a:br>
            <a:r>
              <a:rPr lang="en-US" altLang="en-US" sz="1400"/>
              <a:t>Go Online to Check Out Actual Organization Charts &amp; Choose a Set of Titles That Fit Your Company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xmlns="" id="{8F0D4B05-7B62-41E7-A675-F28879CC6A9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xmlns="" id="{CAEEE429-0882-4FA1-AD45-BE412BF601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3. Objectives (Goals)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xmlns="" id="{CF361061-D200-46DB-AA2D-BC1D550FE3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Chart of Preliminary AND Final weighting factors</a:t>
            </a:r>
          </a:p>
          <a:p>
            <a:pPr lvl="1" eaLnBrk="1" hangingPunct="1"/>
            <a:r>
              <a:rPr lang="en-US" altLang="en-US"/>
              <a:t>Discuss rationale &amp; any changes made</a:t>
            </a:r>
          </a:p>
          <a:p>
            <a:pPr eaLnBrk="1" hangingPunct="1"/>
            <a:r>
              <a:rPr lang="en-US" altLang="en-US"/>
              <a:t>Quantified financial objectives for each of the 6 weighting factors</a:t>
            </a:r>
          </a:p>
          <a:p>
            <a:pPr lvl="1" eaLnBrk="1" hangingPunct="1"/>
            <a:r>
              <a:rPr lang="en-US" altLang="en-US"/>
              <a:t>How much &amp; when to be achieved</a:t>
            </a:r>
          </a:p>
          <a:p>
            <a:pPr lvl="1" eaLnBrk="1" hangingPunct="1"/>
            <a:r>
              <a:rPr lang="en-US" altLang="en-US"/>
              <a:t>Amounts to be achieved, NOT % changes</a:t>
            </a:r>
          </a:p>
          <a:p>
            <a:pPr lvl="1" eaLnBrk="1" hangingPunct="1"/>
            <a:r>
              <a:rPr lang="en-US" altLang="en-US"/>
              <a:t>Briefly discuss feasibility of each target given your industry analysis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xmlns="" id="{2D4044C6-A4DF-47F0-877F-9E3F766B72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3. Industry Analysis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xmlns="" id="{79C02C09-E713-4346-B232-233EBAAB2E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SWOT analysis?</a:t>
            </a:r>
          </a:p>
          <a:p>
            <a:pPr eaLnBrk="1" hangingPunct="1"/>
            <a:r>
              <a:rPr lang="en-US" altLang="en-US" dirty="0"/>
              <a:t>Provide graphs showing the performance of each company in the industry over the past 8 quarters for $ sales, net income, ROA, ROE, and stock price</a:t>
            </a:r>
          </a:p>
          <a:p>
            <a:pPr eaLnBrk="1" hangingPunct="1"/>
            <a:r>
              <a:rPr lang="en-US" altLang="en-US" dirty="0"/>
              <a:t>Discuss overall trends and the performance of your company relative to industry averages for each of the above indicators:  Explain WHY?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xmlns="" id="{69D95100-A458-4792-A873-FAA2CC737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Use Line Graphs for Industry Analysis</a:t>
            </a:r>
            <a:br>
              <a:rPr lang="en-US" altLang="en-US" sz="4000"/>
            </a:br>
            <a:r>
              <a:rPr lang="en-US" altLang="en-US" sz="1400"/>
              <a:t>Choose a Distinctive Color for Your Firm</a:t>
            </a:r>
          </a:p>
        </p:txBody>
      </p:sp>
      <p:pic>
        <p:nvPicPr>
          <p:cNvPr id="12291" name="Picture 2" descr="C:\Users\Laura\Documents\MGMT497 2016\Sales Graph.png">
            <a:extLst>
              <a:ext uri="{FF2B5EF4-FFF2-40B4-BE49-F238E27FC236}">
                <a16:creationId xmlns:a16="http://schemas.microsoft.com/office/drawing/2014/main" xmlns="" id="{8E8D0265-8591-4EF6-84F8-F2A114930FA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613" y="2058988"/>
            <a:ext cx="7724775" cy="3609975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xmlns="" id="{4C3F997F-823D-453F-A3B0-9C54AF8F05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4. Strategies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xmlns="" id="{406951C9-5EA7-461A-988B-139A385CFC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 eaLnBrk="1" hangingPunct="1"/>
            <a:r>
              <a:rPr lang="en-US" altLang="en-US"/>
              <a:t>Very crucial section:  must be clear, consistent and well-written</a:t>
            </a:r>
          </a:p>
          <a:p>
            <a:pPr eaLnBrk="1" hangingPunct="1"/>
            <a:r>
              <a:rPr lang="en-US" altLang="en-US"/>
              <a:t>UNIQUE to your firm – what is your company’s competitive strategy?</a:t>
            </a:r>
          </a:p>
          <a:p>
            <a:pPr eaLnBrk="1" hangingPunct="1"/>
            <a:r>
              <a:rPr lang="en-US" altLang="en-US"/>
              <a:t>Strategies for marketing, operations, &amp; finance</a:t>
            </a:r>
          </a:p>
          <a:p>
            <a:pPr lvl="1" eaLnBrk="1" hangingPunct="1"/>
            <a:r>
              <a:rPr lang="en-US" altLang="en-US"/>
              <a:t>Include specifics for each variable you control in the game</a:t>
            </a:r>
          </a:p>
          <a:p>
            <a:pPr lvl="1" eaLnBrk="1" hangingPunct="1"/>
            <a:r>
              <a:rPr lang="en-US" altLang="en-US"/>
              <a:t>What you are planning to do &amp; why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xmlns="" id="{DBE8B1DE-D804-4D2E-B285-BE8F0500F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Tables for Strategy Section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DA4F9A-E828-47D3-AE4C-57B7EBCA7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88" y="1981200"/>
            <a:ext cx="8229600" cy="4525963"/>
          </a:xfrm>
        </p:spPr>
        <p:txBody>
          <a:bodyPr/>
          <a:lstStyle/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Tables &amp; charts showing your planned decisions in each area for each quarter of years 5 and 6 are required.  </a:t>
            </a:r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endParaRPr lang="en-US" altLang="en-US" dirty="0"/>
          </a:p>
          <a:p>
            <a:pPr lvl="1" eaLnBrk="1" hangingPunct="1">
              <a:buFont typeface="Arial" panose="020B0604020202020204" pitchFamily="34" charset="0"/>
              <a:buChar char="•"/>
              <a:defRPr/>
            </a:pPr>
            <a:r>
              <a:rPr lang="en-US" altLang="en-US" dirty="0"/>
              <a:t>Think critically about what to display in table format and what to describe in writing.</a:t>
            </a:r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xmlns="" id="{F98A3928-19A7-4B83-BBCC-9ACB62B789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68363"/>
          </a:xfrm>
        </p:spPr>
        <p:txBody>
          <a:bodyPr/>
          <a:lstStyle/>
          <a:p>
            <a:pPr eaLnBrk="1" hangingPunct="1"/>
            <a:r>
              <a:rPr lang="en-US" altLang="en-US" dirty="0"/>
              <a:t>5. Forecast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xmlns="" id="{8088EAB9-3349-4FC6-8011-2F4F37BC7F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Discussion of techniques and assumptions used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Include entire SPREADSHEET with regression analysis, including data and regression variables (appendix)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Include TABLES of forecasts for INDUSTRY and COMPANY for 8 quarters in dollars and units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Show Company breakdown for each area</a:t>
            </a:r>
            <a:endParaRPr lang="en-US" altLang="en-US" b="1" dirty="0"/>
          </a:p>
          <a:p>
            <a:pPr eaLnBrk="1" hangingPunct="1">
              <a:lnSpc>
                <a:spcPct val="90000"/>
              </a:lnSpc>
            </a:pPr>
            <a:endParaRPr lang="en-US" altLang="en-U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>
            <a:extLst>
              <a:ext uri="{FF2B5EF4-FFF2-40B4-BE49-F238E27FC236}">
                <a16:creationId xmlns:a16="http://schemas.microsoft.com/office/drawing/2014/main" xmlns="" id="{890A507B-87F5-4709-8710-1D11C08D1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7772400" cy="457200"/>
          </a:xfrm>
        </p:spPr>
        <p:txBody>
          <a:bodyPr/>
          <a:lstStyle/>
          <a:p>
            <a:pPr eaLnBrk="1" hangingPunct="1"/>
            <a:r>
              <a:rPr lang="en-US" altLang="en-US" sz="3200"/>
              <a:t>ENTIRE Forecasting Spreadsheet</a:t>
            </a:r>
          </a:p>
        </p:txBody>
      </p:sp>
      <p:pic>
        <p:nvPicPr>
          <p:cNvPr id="17411" name="Content Placeholder 3" descr="Forecasting Spreadsheet Sample.JPG">
            <a:extLst>
              <a:ext uri="{FF2B5EF4-FFF2-40B4-BE49-F238E27FC236}">
                <a16:creationId xmlns:a16="http://schemas.microsoft.com/office/drawing/2014/main" xmlns="" id="{060662B6-BE7A-43A7-B74A-B8E5F2C698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0" y="898525"/>
            <a:ext cx="7697788" cy="5959475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xmlns="" id="{F5657491-BE4C-4A75-B281-E509424C8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0"/>
            <a:ext cx="8001000" cy="838200"/>
          </a:xfrm>
        </p:spPr>
        <p:txBody>
          <a:bodyPr/>
          <a:lstStyle/>
          <a:p>
            <a:pPr eaLnBrk="1" hangingPunct="1"/>
            <a:r>
              <a:rPr lang="en-US" altLang="en-US" sz="3200"/>
              <a:t>Forecasting Example: 3 Variables</a:t>
            </a:r>
          </a:p>
        </p:txBody>
      </p:sp>
      <p:pic>
        <p:nvPicPr>
          <p:cNvPr id="18435" name="Content Placeholder 3" descr="Forecasting Spreadsheet Sample 3 variables.JPG">
            <a:extLst>
              <a:ext uri="{FF2B5EF4-FFF2-40B4-BE49-F238E27FC236}">
                <a16:creationId xmlns:a16="http://schemas.microsoft.com/office/drawing/2014/main" xmlns="" id="{CAE4D997-9FBB-4833-9F41-4B0062D88D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8488" y="762000"/>
            <a:ext cx="8018462" cy="6096000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xmlns="" id="{49F21AF7-D4AA-426A-B550-9EBFC106E6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6. Production Planning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xmlns="" id="{4AB90951-5111-49CA-A663-8A3520C5FB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Schedules for 8 quarters of planned production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where produced &amp; shipped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expected beginning and ending inventory levels in each area.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either BPG template or spreadsheet from forecasting lecture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Capacity plan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Lines, shifts, OT for each quarter in each area with a plant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xmlns="" id="{51E81A90-06F1-4297-8F92-5058437A2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3"/>
          </a:xfrm>
        </p:spPr>
        <p:txBody>
          <a:bodyPr/>
          <a:lstStyle/>
          <a:p>
            <a:r>
              <a:rPr lang="en-US" altLang="en-US"/>
              <a:t>Capacity Plan</a:t>
            </a:r>
          </a:p>
        </p:txBody>
      </p:sp>
      <p:pic>
        <p:nvPicPr>
          <p:cNvPr id="20483" name="Content Placeholder 3" descr="C:\Users\Laura\Documents\MGMT497 2016\Production Schedule Worksheet.png">
            <a:extLst>
              <a:ext uri="{FF2B5EF4-FFF2-40B4-BE49-F238E27FC236}">
                <a16:creationId xmlns:a16="http://schemas.microsoft.com/office/drawing/2014/main" xmlns="" id="{6413D4D6-2E55-4071-9587-7DA81D926B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4600" y="795338"/>
            <a:ext cx="3954463" cy="61468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xmlns="" id="{792733B7-1013-41DA-90B2-1C3E34C1C2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7. Financial Statements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xmlns="" id="{0F18CF01-4DD1-4138-B0DE-37CF23B1947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eaLnBrk="1" hangingPunct="1"/>
            <a:r>
              <a:rPr lang="en-US" altLang="en-US"/>
              <a:t>See additional handout for format</a:t>
            </a:r>
          </a:p>
          <a:p>
            <a:pPr lvl="1" eaLnBrk="1" hangingPunct="1"/>
            <a:r>
              <a:rPr lang="en-US" altLang="en-US"/>
              <a:t>Income statements, annual &amp; quarterly</a:t>
            </a:r>
          </a:p>
          <a:p>
            <a:pPr lvl="1" eaLnBrk="1" hangingPunct="1"/>
            <a:r>
              <a:rPr lang="en-US" altLang="en-US"/>
              <a:t>Balance sheets:  annual</a:t>
            </a:r>
          </a:p>
          <a:p>
            <a:pPr lvl="1" eaLnBrk="1" hangingPunct="1"/>
            <a:r>
              <a:rPr lang="en-US" altLang="en-US"/>
              <a:t>Cash flow: annual &amp; consolidated quarterly</a:t>
            </a:r>
          </a:p>
          <a:p>
            <a:pPr eaLnBrk="1" hangingPunct="1"/>
            <a:r>
              <a:rPr lang="en-US" altLang="en-US"/>
              <a:t>Ensure CONSISTENCY with strategies</a:t>
            </a:r>
          </a:p>
          <a:p>
            <a:pPr eaLnBrk="1" hangingPunct="1"/>
            <a:r>
              <a:rPr lang="en-US" altLang="en-US"/>
              <a:t>Include assumptions behind the statements (syllabus 7a)</a:t>
            </a:r>
          </a:p>
          <a:p>
            <a:pPr eaLnBrk="1" hangingPunct="1"/>
            <a:r>
              <a:rPr lang="en-US" altLang="en-US"/>
              <a:t>Include pro forma analysis (syllabus 7c) to confirm goal achievement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C91CBF-AA74-407C-AC48-70A9DF665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4632" y="0"/>
            <a:ext cx="3581400" cy="457199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n-US" sz="2800" dirty="0"/>
              <a:t>Financial Statements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B2DF245-E590-4FE5-A5E4-DD0CC53FB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1" y="531312"/>
            <a:ext cx="8229600" cy="6278562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Page 1:  </a:t>
            </a:r>
            <a:r>
              <a:rPr lang="en-US" sz="1600" b="1" dirty="0"/>
              <a:t>Annual Consolidated Income Statements</a:t>
            </a:r>
          </a:p>
          <a:p>
            <a:pPr marL="0" indent="0">
              <a:buNone/>
            </a:pPr>
            <a:r>
              <a:rPr lang="en-US" sz="1600" dirty="0"/>
              <a:t>Year 3		Year 4		Year 5 (forecast)   	Year 6 (forecast)</a:t>
            </a:r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r>
              <a:rPr lang="en-US" sz="1600" dirty="0"/>
              <a:t>Page 2:  </a:t>
            </a:r>
            <a:r>
              <a:rPr lang="en-US" sz="1600" b="1" dirty="0"/>
              <a:t>Annual Consolidated Balance Sheets</a:t>
            </a:r>
          </a:p>
          <a:p>
            <a:pPr marL="0" indent="0">
              <a:buNone/>
            </a:pPr>
            <a:r>
              <a:rPr lang="en-US" sz="1600" dirty="0"/>
              <a:t>Year 3		Year 4		Year 5 (forecast)   	Year 6 (forecast)</a:t>
            </a:r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r>
              <a:rPr lang="en-US" sz="1600" dirty="0"/>
              <a:t>Page 3:  </a:t>
            </a:r>
            <a:r>
              <a:rPr lang="en-US" sz="1600" b="1" dirty="0"/>
              <a:t>Annual Consolidated Cash Flow</a:t>
            </a:r>
          </a:p>
          <a:p>
            <a:pPr marL="0" indent="0">
              <a:buNone/>
            </a:pPr>
            <a:r>
              <a:rPr lang="en-US" sz="1600" dirty="0"/>
              <a:t>Year 3		Year 4		Year 5 (forecast)   	Year 6 (forecast)</a:t>
            </a:r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r>
              <a:rPr lang="en-US" sz="1600" dirty="0"/>
              <a:t>Page 4:  </a:t>
            </a:r>
            <a:r>
              <a:rPr lang="en-US" sz="1600" b="1" dirty="0"/>
              <a:t>Year 5 Quarterly Consolidated Pro Forma Income Statements</a:t>
            </a:r>
          </a:p>
          <a:p>
            <a:pPr marL="0" indent="0">
              <a:buNone/>
            </a:pPr>
            <a:r>
              <a:rPr lang="en-US" sz="1600" dirty="0"/>
              <a:t>Quarter 1		Quarter 2		Quarter 3		Quarter 4		Annual</a:t>
            </a:r>
          </a:p>
          <a:p>
            <a:pPr marL="0" indent="0">
              <a:buNone/>
            </a:pPr>
            <a:r>
              <a:rPr lang="en-US" sz="1600" dirty="0"/>
              <a:t>  </a:t>
            </a:r>
          </a:p>
          <a:p>
            <a:pPr marL="0" indent="0">
              <a:buNone/>
            </a:pPr>
            <a:r>
              <a:rPr lang="en-US" sz="1600" dirty="0"/>
              <a:t>Page 5:  </a:t>
            </a:r>
            <a:r>
              <a:rPr lang="en-US" sz="1600" b="1" dirty="0"/>
              <a:t>Year 5 Quarterly Consolidated Pro Forma Cash Flow </a:t>
            </a:r>
          </a:p>
          <a:p>
            <a:pPr marL="0" indent="0">
              <a:buNone/>
            </a:pPr>
            <a:r>
              <a:rPr lang="en-US" sz="1600" dirty="0"/>
              <a:t>Quarter 1		Quarter 2		Quarter 3		Quarter 4		Annual</a:t>
            </a:r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r>
              <a:rPr lang="en-US" sz="1600" dirty="0"/>
              <a:t>Page 6:  </a:t>
            </a:r>
            <a:r>
              <a:rPr lang="en-US" sz="1600" b="1" dirty="0"/>
              <a:t>Year 6 Quarterly Consolidated Pro Forma Income Statements</a:t>
            </a:r>
          </a:p>
          <a:p>
            <a:pPr marL="0" indent="0">
              <a:buNone/>
            </a:pPr>
            <a:r>
              <a:rPr lang="en-US" sz="1600" dirty="0"/>
              <a:t>Quarter 1		Quarter 2		Quarter 3		Quarter 4		Annual</a:t>
            </a:r>
          </a:p>
          <a:p>
            <a:pPr marL="0" indent="0">
              <a:buNone/>
            </a:pPr>
            <a:r>
              <a:rPr lang="en-US" sz="1600" dirty="0"/>
              <a:t>  </a:t>
            </a:r>
          </a:p>
          <a:p>
            <a:pPr marL="0" indent="0">
              <a:buNone/>
            </a:pPr>
            <a:r>
              <a:rPr lang="en-US" sz="1600" dirty="0"/>
              <a:t>Page 7:  </a:t>
            </a:r>
            <a:r>
              <a:rPr lang="en-US" sz="1600" b="1" dirty="0"/>
              <a:t>Year 6 Quarterly Consolidated Pro Forma Cash Flow </a:t>
            </a:r>
          </a:p>
          <a:p>
            <a:pPr marL="0" indent="0">
              <a:buNone/>
            </a:pPr>
            <a:r>
              <a:rPr lang="en-US" sz="1600" dirty="0"/>
              <a:t>Quarter 1		Quarter 2		Quarter 3		Quarter 4		Annual</a:t>
            </a:r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48562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xmlns="" id="{82BA2CD6-572D-4B6E-8E55-61E29CC33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0"/>
            <a:ext cx="7848600" cy="609600"/>
          </a:xfrm>
        </p:spPr>
        <p:txBody>
          <a:bodyPr/>
          <a:lstStyle/>
          <a:p>
            <a:pPr eaLnBrk="1" hangingPunct="1"/>
            <a:r>
              <a:rPr lang="en-US" altLang="en-US" sz="3200"/>
              <a:t>Income Statements Annual Consolidated</a:t>
            </a:r>
          </a:p>
        </p:txBody>
      </p:sp>
      <p:pic>
        <p:nvPicPr>
          <p:cNvPr id="22531" name="Content Placeholder 3" descr="Income Statement Annual Consolidated Sample.JPG">
            <a:extLst>
              <a:ext uri="{FF2B5EF4-FFF2-40B4-BE49-F238E27FC236}">
                <a16:creationId xmlns:a16="http://schemas.microsoft.com/office/drawing/2014/main" xmlns="" id="{AE9C5534-2141-40A9-A2B7-084FF1991C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609600"/>
            <a:ext cx="4784725" cy="629285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xmlns="" id="{6A4964F4-ECE2-42A8-B0E6-55944E976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 Decision Printouts</a:t>
            </a:r>
          </a:p>
        </p:txBody>
      </p:sp>
      <p:sp>
        <p:nvSpPr>
          <p:cNvPr id="23555" name="Content Placeholder 2">
            <a:extLst>
              <a:ext uri="{FF2B5EF4-FFF2-40B4-BE49-F238E27FC236}">
                <a16:creationId xmlns:a16="http://schemas.microsoft.com/office/drawing/2014/main" xmlns="" id="{7B9F72FC-3755-48B2-99A4-FC8F1E488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Some instructors require their students to include pages and pages of printouts of financial statements or operations statements from the game.  I do NOT.</a:t>
            </a:r>
          </a:p>
          <a:p>
            <a:r>
              <a:rPr lang="en-US" altLang="en-US"/>
              <a:t>Including these extra pages just makes your plan harder for me to grade.  I have copies of all of your decisions already.  Including these extra pages is NOT a plus – wasted $ &amp; effort.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78D4B0-DCA0-41E5-9917-30CCA0F56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298089C-EBD8-4F40-8672-3880F4265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List of all team members and their contribution to each section of the report</a:t>
            </a:r>
          </a:p>
          <a:p>
            <a:r>
              <a:rPr lang="en-US" dirty="0"/>
              <a:t>Any extra tables or figures that do not go well in report.</a:t>
            </a:r>
          </a:p>
        </p:txBody>
      </p:sp>
    </p:spTree>
    <p:extLst>
      <p:ext uri="{BB962C8B-B14F-4D97-AF65-F5344CB8AC3E}">
        <p14:creationId xmlns:p14="http://schemas.microsoft.com/office/powerpoint/2010/main" val="402717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</TotalTime>
  <Words>721</Words>
  <Application>Microsoft Office PowerPoint</Application>
  <PresentationFormat>On-screen Show (4:3)</PresentationFormat>
  <Paragraphs>129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Preparing a Two Year Plan</vt:lpstr>
      <vt:lpstr>Title Page</vt:lpstr>
      <vt:lpstr>Format</vt:lpstr>
      <vt:lpstr>Contents </vt:lpstr>
      <vt:lpstr>Grading</vt:lpstr>
      <vt:lpstr>1. Introduction</vt:lpstr>
      <vt:lpstr>2. Organization</vt:lpstr>
      <vt:lpstr>Organization Chart Go Online to Check Out Actual Organization Charts &amp; Choose a Set of Titles That Fit Your Company</vt:lpstr>
      <vt:lpstr>3. Objectives (Goals)</vt:lpstr>
      <vt:lpstr>3. Industry Analysis</vt:lpstr>
      <vt:lpstr>Use Line Graphs for Industry Analysis Choose a Distinctive Color for Your Firm</vt:lpstr>
      <vt:lpstr>4. Strategies</vt:lpstr>
      <vt:lpstr>Tables for Strategy Section</vt:lpstr>
      <vt:lpstr>5. Forecast</vt:lpstr>
      <vt:lpstr>ENTIRE Forecasting Spreadsheet</vt:lpstr>
      <vt:lpstr>Forecasting Example: 3 Variables</vt:lpstr>
      <vt:lpstr>6. Production Planning</vt:lpstr>
      <vt:lpstr>Capacity Plan</vt:lpstr>
      <vt:lpstr>7. Financial Statements</vt:lpstr>
      <vt:lpstr>Financial Statements</vt:lpstr>
      <vt:lpstr>Income Statements Annual Consolidated</vt:lpstr>
      <vt:lpstr>NO Decision Printouts</vt:lpstr>
      <vt:lpstr>Appendix</vt:lpstr>
    </vt:vector>
  </TitlesOfParts>
  <Company>CSLA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Preparing a Two Year Plan</dc:title>
  <dc:creator>Cal State L.A.</dc:creator>
  <cp:lastModifiedBy>Mayela</cp:lastModifiedBy>
  <cp:revision>40</cp:revision>
  <dcterms:created xsi:type="dcterms:W3CDTF">2003-10-23T18:27:20Z</dcterms:created>
  <dcterms:modified xsi:type="dcterms:W3CDTF">2019-03-18T01:50:49Z</dcterms:modified>
</cp:coreProperties>
</file>